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B5B3-F451-47D3-8257-BD2230BBA16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16558-FDAB-4D4C-B05F-E337FF46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3962400" cy="3124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APO and the</a:t>
            </a:r>
            <a:br>
              <a:rPr lang="en-US" sz="4000" dirty="0" smtClean="0"/>
            </a:br>
            <a:r>
              <a:rPr lang="en-US" sz="4000" dirty="0" smtClean="0"/>
              <a:t>Adler Planetarium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39624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Mark </a:t>
            </a:r>
            <a:r>
              <a:rPr lang="en-US" sz="2000" dirty="0" err="1" smtClean="0"/>
              <a:t>Hammergren</a:t>
            </a:r>
            <a:endParaRPr lang="en-US" sz="2000" dirty="0" smtClean="0"/>
          </a:p>
          <a:p>
            <a:pPr algn="l"/>
            <a:r>
              <a:rPr lang="en-US" sz="2000" dirty="0" smtClean="0"/>
              <a:t>APO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Anniversary Celebration</a:t>
            </a:r>
          </a:p>
          <a:p>
            <a:pPr algn="l"/>
            <a:r>
              <a:rPr lang="en-US" sz="2000" dirty="0" smtClean="0"/>
              <a:t>May 13, 2014</a:t>
            </a:r>
            <a:endParaRPr lang="en-US" sz="2000" dirty="0"/>
          </a:p>
        </p:txBody>
      </p:sp>
      <p:pic>
        <p:nvPicPr>
          <p:cNvPr id="4" name="Picture 3" descr="1260600711236983039bex1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1183"/>
            <a:ext cx="4267200" cy="6620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5199" y="6412468"/>
            <a:ext cx="1059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1939 poster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 3.5-m telescope:</a:t>
            </a:r>
            <a:br>
              <a:rPr lang="en-US" dirty="0" smtClean="0"/>
            </a:br>
            <a:r>
              <a:rPr lang="en-US" dirty="0" smtClean="0"/>
              <a:t>a uniquely capable facility</a:t>
            </a:r>
            <a:endParaRPr lang="en-US" dirty="0"/>
          </a:p>
        </p:txBody>
      </p:sp>
      <p:pic>
        <p:nvPicPr>
          <p:cNvPr id="4" name="Content Placeholder 3" descr="arc35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438400"/>
            <a:ext cx="4405964" cy="33067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Remote observing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(partial night and </a:t>
            </a:r>
            <a:r>
              <a:rPr lang="en-US" sz="2800" dirty="0" err="1" smtClean="0"/>
              <a:t>ToO</a:t>
            </a:r>
            <a:r>
              <a:rPr lang="en-US" sz="2800" dirty="0" smtClean="0"/>
              <a:t> scheduling)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Full, rapid-swap suite of instrumentation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Relatively large aperture (for asteroid work)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SPIcam</a:t>
            </a:r>
            <a:r>
              <a:rPr lang="en-US" dirty="0" smtClean="0"/>
              <a:t>, DIS, ARCTIC imaging</a:t>
            </a:r>
          </a:p>
          <a:p>
            <a:pPr lvl="1"/>
            <a:r>
              <a:rPr lang="en-US" dirty="0" err="1" smtClean="0"/>
              <a:t>Astrometric</a:t>
            </a:r>
            <a:r>
              <a:rPr lang="en-US" dirty="0" smtClean="0"/>
              <a:t> follow-up, multicolor photometry</a:t>
            </a:r>
          </a:p>
          <a:p>
            <a:r>
              <a:rPr lang="en-US" dirty="0" smtClean="0"/>
              <a:t>DIS, </a:t>
            </a:r>
            <a:r>
              <a:rPr lang="en-US" dirty="0" err="1" smtClean="0"/>
              <a:t>TripleSpec</a:t>
            </a:r>
            <a:endParaRPr lang="en-US" dirty="0"/>
          </a:p>
          <a:p>
            <a:pPr lvl="1"/>
            <a:r>
              <a:rPr lang="en-US" dirty="0" smtClean="0"/>
              <a:t>Reflectance spectroscopy (surface mineral comp.)</a:t>
            </a:r>
          </a:p>
          <a:p>
            <a:r>
              <a:rPr lang="en-US" dirty="0" smtClean="0"/>
              <a:t>Agile high speed imager</a:t>
            </a:r>
          </a:p>
          <a:p>
            <a:pPr lvl="1"/>
            <a:r>
              <a:rPr lang="en-US" dirty="0" smtClean="0"/>
              <a:t>Rotational </a:t>
            </a:r>
            <a:r>
              <a:rPr lang="en-US" dirty="0" err="1" smtClean="0"/>
              <a:t>lightcurves</a:t>
            </a:r>
            <a:r>
              <a:rPr lang="en-US" dirty="0" smtClean="0"/>
              <a:t> (rotation rate; tumbling?)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Oobsar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2973"/>
          <a:stretch>
            <a:fillRect/>
          </a:stretch>
        </p:blipFill>
        <p:spPr>
          <a:xfrm>
            <a:off x="1515148" y="218634"/>
            <a:ext cx="6333452" cy="6416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S_NEO_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59" r="10447" b="25319"/>
          <a:stretch>
            <a:fillRect/>
          </a:stretch>
        </p:blipFill>
        <p:spPr>
          <a:xfrm>
            <a:off x="381000" y="762000"/>
            <a:ext cx="8369794" cy="4495800"/>
          </a:xfrm>
        </p:spPr>
      </p:pic>
      <p:sp>
        <p:nvSpPr>
          <p:cNvPr id="5" name="TextBox 4"/>
          <p:cNvSpPr txBox="1"/>
          <p:nvPr/>
        </p:nvSpPr>
        <p:spPr>
          <a:xfrm>
            <a:off x="2209800" y="5486400"/>
            <a:ext cx="4777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NEO 2013 JC, g ~ 22.6, r ~ 23.0</a:t>
            </a:r>
          </a:p>
          <a:p>
            <a:r>
              <a:rPr lang="en-US" sz="2800" dirty="0" smtClean="0"/>
              <a:t>1 x 5 minute exposure with DIS 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362200" y="2743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2743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S_NEO_sp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651" r="38831"/>
          <a:stretch>
            <a:fillRect/>
          </a:stretch>
        </p:blipFill>
        <p:spPr>
          <a:xfrm>
            <a:off x="990600" y="304800"/>
            <a:ext cx="7239000" cy="5374141"/>
          </a:xfrm>
        </p:spPr>
      </p:pic>
      <p:sp>
        <p:nvSpPr>
          <p:cNvPr id="5" name="TextBox 4"/>
          <p:cNvSpPr txBox="1"/>
          <p:nvPr/>
        </p:nvSpPr>
        <p:spPr>
          <a:xfrm>
            <a:off x="2133600" y="5791200"/>
            <a:ext cx="5375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NEO 2013 JM22, predicted V~17.6</a:t>
            </a:r>
          </a:p>
          <a:p>
            <a:r>
              <a:rPr lang="en-US" sz="2400" dirty="0" smtClean="0"/>
              <a:t>1 x 20 minute exposure with DIS (low-res)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Adler Research and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Twilight observing during extended evening hours (ended mid-2000s), observing classes</a:t>
            </a:r>
          </a:p>
          <a:p>
            <a:r>
              <a:rPr lang="en-US" sz="2800" dirty="0" smtClean="0"/>
              <a:t>Two major research programs:</a:t>
            </a:r>
          </a:p>
          <a:p>
            <a:pPr lvl="1"/>
            <a:r>
              <a:rPr lang="en-US" sz="2400" dirty="0" smtClean="0"/>
              <a:t>Star formation (led by Grace Wolf-Chase)</a:t>
            </a:r>
          </a:p>
          <a:p>
            <a:pPr lvl="1"/>
            <a:r>
              <a:rPr lang="en-US" sz="2400" dirty="0" smtClean="0"/>
              <a:t>Confirmation of basaltic asteroids (led by Mark </a:t>
            </a:r>
            <a:r>
              <a:rPr lang="en-US" sz="2400" dirty="0" err="1" smtClean="0"/>
              <a:t>Hammergren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 descr="DIS_TSPEC_Kourakuen.jpg"/>
          <p:cNvPicPr>
            <a:picLocks noChangeAspect="1"/>
          </p:cNvPicPr>
          <p:nvPr/>
        </p:nvPicPr>
        <p:blipFill>
          <a:blip r:embed="rId2" cstate="print"/>
          <a:srcRect r="47899"/>
          <a:stretch>
            <a:fillRect/>
          </a:stretch>
        </p:blipFill>
        <p:spPr>
          <a:xfrm>
            <a:off x="5105400" y="3886200"/>
            <a:ext cx="3697211" cy="2817575"/>
          </a:xfrm>
          <a:prstGeom prst="rect">
            <a:avLst/>
          </a:prstGeom>
        </p:spPr>
      </p:pic>
      <p:pic>
        <p:nvPicPr>
          <p:cNvPr id="5" name="Picture 4" descr="Mol11_3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219200"/>
            <a:ext cx="35052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1116" y="1295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Molinari 11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Near-Earth Object Follow-up and Characterization with ARC 3.5-m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year, $1.3M grant from NASA Near-Earth Object Observations (ROSES 2013)</a:t>
            </a:r>
          </a:p>
          <a:p>
            <a:r>
              <a:rPr lang="en-US" dirty="0" smtClean="0"/>
              <a:t>Lease 17% share of 3.5-m (ex U Chicago)</a:t>
            </a:r>
          </a:p>
          <a:p>
            <a:r>
              <a:rPr lang="en-US" dirty="0" smtClean="0"/>
              <a:t>Frequent, brief sessions for </a:t>
            </a:r>
            <a:r>
              <a:rPr lang="en-US" dirty="0" err="1" smtClean="0"/>
              <a:t>astrometric</a:t>
            </a:r>
            <a:r>
              <a:rPr lang="en-US" dirty="0" smtClean="0"/>
              <a:t> follow-up</a:t>
            </a:r>
          </a:p>
          <a:p>
            <a:r>
              <a:rPr lang="en-US" dirty="0" smtClean="0"/>
              <a:t>Regularly scheduled half-nights, and infrequent Target-of-Opportunity runs on high-priority targets, for physical characterization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NEOs?</a:t>
            </a:r>
            <a:endParaRPr lang="en-US" dirty="0"/>
          </a:p>
        </p:txBody>
      </p:sp>
      <p:pic>
        <p:nvPicPr>
          <p:cNvPr id="4" name="Content Placeholder 3" descr="mammals-886cb4ac07d7946d5ec01aadf4adb5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371600"/>
            <a:ext cx="5159828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ssian-mete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utin_scares_mete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69484"/>
            <a:ext cx="3276600" cy="6459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Resources, not just hazards</a:t>
            </a:r>
            <a:endParaRPr lang="en-US" dirty="0"/>
          </a:p>
        </p:txBody>
      </p:sp>
      <p:pic>
        <p:nvPicPr>
          <p:cNvPr id="4" name="Content Placeholder 3" descr="PlanetaryResour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793421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Public Law No. </a:t>
            </a:r>
            <a:r>
              <a:rPr lang="en-US" sz="2800" dirty="0" smtClean="0"/>
              <a:t>109-155, enacted 2005</a:t>
            </a:r>
            <a:br>
              <a:rPr lang="en-US" sz="2800" dirty="0" smtClean="0"/>
            </a:br>
            <a:r>
              <a:rPr lang="en-US" sz="2800" dirty="0" smtClean="0"/>
              <a:t>(part of NASA Authorization Act of 2005)</a:t>
            </a:r>
            <a:endParaRPr lang="en-US" sz="2800" dirty="0"/>
          </a:p>
        </p:txBody>
      </p:sp>
      <p:pic>
        <p:nvPicPr>
          <p:cNvPr id="4" name="Content Placeholder 3" descr="brownac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8649018" cy="4648200"/>
          </a:xfrm>
        </p:spPr>
      </p:pic>
      <p:sp>
        <p:nvSpPr>
          <p:cNvPr id="5" name="Rectangle 4"/>
          <p:cNvSpPr/>
          <p:nvPr/>
        </p:nvSpPr>
        <p:spPr>
          <a:xfrm>
            <a:off x="5105400" y="5410200"/>
            <a:ext cx="1828800" cy="304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Asteroid Redirect Mission</a:t>
            </a:r>
            <a:endParaRPr lang="en-US" dirty="0"/>
          </a:p>
        </p:txBody>
      </p:sp>
      <p:pic>
        <p:nvPicPr>
          <p:cNvPr id="4" name="Content Placeholder 3" descr="vk_Nov_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3733800"/>
            <a:ext cx="5238750" cy="2857500"/>
          </a:xfrm>
        </p:spPr>
      </p:pic>
      <p:pic>
        <p:nvPicPr>
          <p:cNvPr id="5" name="Picture 4" descr="asteroid20130410-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4724400" cy="267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226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APO and the Adler Planetarium</vt:lpstr>
      <vt:lpstr>Adler Research and Outreach</vt:lpstr>
      <vt:lpstr>Near-Earth Object Follow-up and Characterization with ARC 3.5-m</vt:lpstr>
      <vt:lpstr>Why NEOs?</vt:lpstr>
      <vt:lpstr>Slide 5</vt:lpstr>
      <vt:lpstr>Slide 6</vt:lpstr>
      <vt:lpstr>Resources, not just hazards</vt:lpstr>
      <vt:lpstr>Public Law No. 109-155, enacted 2005 (part of NASA Authorization Act of 2005)</vt:lpstr>
      <vt:lpstr>NASA Asteroid Redirect Mission</vt:lpstr>
      <vt:lpstr>ARC 3.5-m telescope: a uniquely capable facility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</cp:lastModifiedBy>
  <cp:revision>19</cp:revision>
  <dcterms:created xsi:type="dcterms:W3CDTF">2014-05-08T17:36:50Z</dcterms:created>
  <dcterms:modified xsi:type="dcterms:W3CDTF">2014-05-09T23:17:23Z</dcterms:modified>
</cp:coreProperties>
</file>